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26"/>
  </p:notesMasterIdLst>
  <p:sldIdLst>
    <p:sldId id="256" r:id="rId2"/>
    <p:sldId id="319" r:id="rId3"/>
    <p:sldId id="359" r:id="rId4"/>
    <p:sldId id="614" r:id="rId5"/>
    <p:sldId id="682" r:id="rId6"/>
    <p:sldId id="461" r:id="rId7"/>
    <p:sldId id="462" r:id="rId8"/>
    <p:sldId id="490" r:id="rId9"/>
    <p:sldId id="491" r:id="rId10"/>
    <p:sldId id="702" r:id="rId11"/>
    <p:sldId id="703" r:id="rId12"/>
    <p:sldId id="704" r:id="rId13"/>
    <p:sldId id="707" r:id="rId14"/>
    <p:sldId id="706" r:id="rId15"/>
    <p:sldId id="708" r:id="rId16"/>
    <p:sldId id="709" r:id="rId17"/>
    <p:sldId id="710" r:id="rId18"/>
    <p:sldId id="711" r:id="rId19"/>
    <p:sldId id="712" r:id="rId20"/>
    <p:sldId id="494" r:id="rId21"/>
    <p:sldId id="496" r:id="rId22"/>
    <p:sldId id="346" r:id="rId23"/>
    <p:sldId id="357" r:id="rId24"/>
    <p:sldId id="348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706" autoAdjust="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55086-4508-46F8-B8AF-02CCFAFF4248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D940C-3D17-4A1F-BD88-E903A58D7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9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62261C21-AFE1-4982-9B88-5DBE5C41B38F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2261C21-AFE1-4982-9B88-5DBE5C41B38F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1800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9 - Monday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8F7D2-C882-41FB-88F1-713237925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Rail fence encryption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4E93D-F525-4763-AFD2-043CCF021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Several chapters ago, our attempt at rail fence encryption was only an even-odd shuffle</a:t>
            </a:r>
          </a:p>
          <a:p>
            <a:r>
              <a:rPr lang="en-US" dirty="0"/>
              <a:t>Now, let's write a function to do a full rail fence encryption with an arbitrary number of rails</a:t>
            </a:r>
          </a:p>
          <a:p>
            <a:r>
              <a:rPr lang="en-US" dirty="0"/>
              <a:t>We need proper encryption and decryption functions if we want to do cryptanalysis</a:t>
            </a:r>
          </a:p>
        </p:txBody>
      </p:sp>
    </p:spTree>
    <p:extLst>
      <p:ext uri="{BB962C8B-B14F-4D97-AF65-F5344CB8AC3E}">
        <p14:creationId xmlns:p14="http://schemas.microsoft.com/office/powerpoint/2010/main" val="2157587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8F7D2-C882-41FB-88F1-713237925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Rail fence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4E93D-F525-4763-AFD2-043CCF021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Create a list holding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dirty="0"/>
              <a:t> empty strings</a:t>
            </a:r>
          </a:p>
          <a:p>
            <a:r>
              <a:rPr lang="en-US" dirty="0"/>
              <a:t>Iterate over all the characters in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plaintext</a:t>
            </a:r>
          </a:p>
          <a:p>
            <a:pPr lvl="1"/>
            <a:r>
              <a:rPr lang="en-US" dirty="0"/>
              <a:t>Use a counter to decide which string in the list to concatenate the character onto</a:t>
            </a:r>
          </a:p>
          <a:p>
            <a:pPr lvl="2"/>
            <a:r>
              <a:rPr lang="en-US" dirty="0"/>
              <a:t>Hint: The modulus operator lets us wrap around easily</a:t>
            </a:r>
          </a:p>
          <a:p>
            <a:r>
              <a:rPr lang="en-US" dirty="0"/>
              <a:t>Concatenate all the strings together</a:t>
            </a:r>
          </a:p>
          <a:p>
            <a:r>
              <a:rPr lang="en-US" dirty="0"/>
              <a:t>Note: There are problems if the length of the plaintext isn't  evenly divisible by the number of rows</a:t>
            </a:r>
          </a:p>
          <a:p>
            <a:pPr lvl="1"/>
            <a:r>
              <a:rPr lang="en-US" dirty="0"/>
              <a:t>Typically, random values are added to pad out the plaintext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675C6A8-534C-4636-A8EB-650DC6C47699}"/>
              </a:ext>
            </a:extLst>
          </p:cNvPr>
          <p:cNvSpPr/>
          <p:nvPr/>
        </p:nvSpPr>
        <p:spPr>
          <a:xfrm>
            <a:off x="609600" y="1905000"/>
            <a:ext cx="10972799" cy="76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railEncrypt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(plaintext, number):</a:t>
            </a:r>
            <a:endParaRPr lang="en-US" sz="28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412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27A20-0746-46E7-B51E-4DF539D6B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to make rail fence encryption easier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F8BE3-B249-46D9-99E8-12542B761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56820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Although it's not hard to concatenate all the rails together, there is a Python tool designed for making a string out of everything in a list</a:t>
            </a:r>
          </a:p>
          <a:p>
            <a:pPr lvl="1"/>
            <a:r>
              <a:rPr lang="en-US" dirty="0"/>
              <a:t>This tool can also be useful for the ghostwriter project</a:t>
            </a:r>
          </a:p>
          <a:p>
            <a:r>
              <a:rPr lang="en-US" dirty="0"/>
              <a:t>String objects have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join()</a:t>
            </a:r>
            <a:r>
              <a:rPr lang="en-US" dirty="0"/>
              <a:t> method that will join a list together into a string, using the string as a separator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BB64BC-E2F0-4924-AA55-6670AF21CD8C}"/>
              </a:ext>
            </a:extLst>
          </p:cNvPr>
          <p:cNvSpPr/>
          <p:nvPr/>
        </p:nvSpPr>
        <p:spPr>
          <a:xfrm>
            <a:off x="609600" y="4343400"/>
            <a:ext cx="10972799" cy="2133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 fontScale="92500"/>
          </a:bodyPr>
          <a:lstStyle/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words = [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'my'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'dog'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'has'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'fleas'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result = 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''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.join(words)   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'</a:t>
            </a:r>
            <a:r>
              <a:rPr lang="en-US" sz="28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mydoghasfleas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result = 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 '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.join(words)  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'my dog has fleas'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result = 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'|'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.join(words)  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'</a:t>
            </a:r>
            <a:r>
              <a:rPr lang="en-US" sz="28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my|dog|has|fleas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result = 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pig'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.join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(words)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'</a:t>
            </a:r>
            <a:r>
              <a:rPr lang="en-US" sz="28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mypigdogpighaspigfleas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</p:txBody>
      </p:sp>
    </p:spTree>
    <p:extLst>
      <p:ext uri="{BB962C8B-B14F-4D97-AF65-F5344CB8AC3E}">
        <p14:creationId xmlns:p14="http://schemas.microsoft.com/office/powerpoint/2010/main" val="4048662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CA1E6-C138-48F0-91AC-1196CFDB2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Rail fence decryption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1264F35-7F6C-4CBE-AB80-CF6295E8A23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A little bit of math is useful when doing the rail fence decryption</a:t>
                </a:r>
              </a:p>
              <a:p>
                <a:r>
                  <a:rPr lang="en-US" dirty="0"/>
                  <a:t>Consider where the characters end up from the original plaintext based on the rails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The character in location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𝑟𝑜𝑤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𝑐𝑜𝑙𝑢𝑚𝑛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can be found at index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𝑟𝑜𝑤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𝑙𝑒𝑛𝑔𝑡h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𝑐𝑜𝑙𝑢𝑚𝑛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𝑙𝑒𝑛𝑔𝑡h</m:t>
                    </m:r>
                  </m:oMath>
                </a14:m>
                <a:r>
                  <a:rPr lang="en-US" dirty="0"/>
                  <a:t> is the length of a rail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1264F35-7F6C-4CBE-AB80-CF6295E8A23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3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AAD5F83-341B-4F2F-BC8A-60D28653B4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973108"/>
              </p:ext>
            </p:extLst>
          </p:nvPr>
        </p:nvGraphicFramePr>
        <p:xfrm>
          <a:off x="1752600" y="3098800"/>
          <a:ext cx="8127999" cy="1854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3111">
                  <a:extLst>
                    <a:ext uri="{9D8B030D-6E8A-4147-A177-3AD203B41FA5}">
                      <a16:colId xmlns:a16="http://schemas.microsoft.com/office/drawing/2014/main" val="1922888664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013034431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9268325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936235372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885699574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687778693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46581247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4095955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41210375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Columns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8730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530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Row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0188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Row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881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Row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8622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7403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8F7D2-C882-41FB-88F1-713237925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Rail fence decryption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4B4E93D-F525-4763-AFD2-043CCF02161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Determine how long the rows are</a:t>
                </a:r>
              </a:p>
              <a:p>
                <a:r>
                  <a:rPr lang="en-US" dirty="0"/>
                  <a:t>Loop over all the columns</a:t>
                </a:r>
              </a:p>
              <a:p>
                <a:pPr lvl="1"/>
                <a:r>
                  <a:rPr lang="en-US" dirty="0"/>
                  <a:t>Loop over all the rows</a:t>
                </a:r>
              </a:p>
              <a:p>
                <a:pPr lvl="2"/>
                <a:r>
                  <a:rPr lang="en-US" dirty="0"/>
                  <a:t>Use the formula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𝑟𝑜𝑤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𝑙𝑒𝑛𝑔𝑡h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𝑐𝑜𝑙𝑢𝑚𝑛</m:t>
                        </m:r>
                      </m:e>
                    </m:d>
                  </m:oMath>
                </a14:m>
                <a:r>
                  <a:rPr lang="en-US" dirty="0"/>
                  <a:t> to get the next character in the output</a:t>
                </a:r>
              </a:p>
              <a:p>
                <a:pPr lvl="2"/>
                <a:r>
                  <a:rPr lang="en-US" dirty="0"/>
                  <a:t>Concatenate this character to your output string</a:t>
                </a:r>
              </a:p>
              <a:p>
                <a:r>
                  <a:rPr lang="en-US" dirty="0"/>
                  <a:t>Return the output, split into a list of strings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4B4E93D-F525-4763-AFD2-043CCF02161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C675C6A8-534C-4636-A8EB-650DC6C47699}"/>
              </a:ext>
            </a:extLst>
          </p:cNvPr>
          <p:cNvSpPr/>
          <p:nvPr/>
        </p:nvSpPr>
        <p:spPr>
          <a:xfrm>
            <a:off x="609600" y="1828800"/>
            <a:ext cx="10972799" cy="76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railDecrypt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(ciphertext, number):</a:t>
            </a:r>
            <a:endParaRPr lang="en-US" sz="28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842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14216-EBEB-43C9-87E8-8F18657F7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Brute force cryptanalysis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BE473-FAC2-4E04-AFCF-9AB9E9FE5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796807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Brute force</a:t>
            </a:r>
            <a:r>
              <a:rPr lang="en-US" dirty="0"/>
              <a:t> means trying all possibilities</a:t>
            </a:r>
          </a:p>
          <a:p>
            <a:r>
              <a:rPr lang="en-US" dirty="0"/>
              <a:t>For some kinds of encryption, that would mean trying trillions of possibilities</a:t>
            </a:r>
          </a:p>
          <a:p>
            <a:r>
              <a:rPr lang="en-US" dirty="0"/>
              <a:t>For a rail fence cipher, the possible numbers of rails go from 2 up to the length of the message</a:t>
            </a:r>
          </a:p>
          <a:p>
            <a:r>
              <a:rPr lang="en-US" dirty="0"/>
              <a:t>Thus, we can make a simple brute force function that runs our decryption algorithm with all possible rail sizes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80BDF5B-E208-4C1C-8ECE-08F4A3809D51}"/>
              </a:ext>
            </a:extLst>
          </p:cNvPr>
          <p:cNvSpPr/>
          <p:nvPr/>
        </p:nvSpPr>
        <p:spPr>
          <a:xfrm>
            <a:off x="609600" y="4710418"/>
            <a:ext cx="10972799" cy="16903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railBrute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(ciphertext):</a:t>
            </a:r>
          </a:p>
          <a:p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(2,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(ciphertext) + 1):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	</a:t>
            </a:r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railDecrypt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(ciphertext,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4044210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184FB-A5AC-4CF6-BC11-E2B171AAC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Automated brute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2A235-3B5C-46A3-82D7-E42ACE685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Although the previous function gets the right answer, we have to look at all the encryptions to see which one makes sense</a:t>
            </a:r>
          </a:p>
          <a:p>
            <a:r>
              <a:rPr lang="en-US" dirty="0"/>
              <a:t>However, if we load a file containing English words into a Python dictionary, we could see how many real words show up in each decryption</a:t>
            </a:r>
          </a:p>
          <a:p>
            <a:r>
              <a:rPr lang="en-US" dirty="0"/>
              <a:t>Then, we could store the one with the most real English words, assuming that is the best decryption</a:t>
            </a:r>
          </a:p>
        </p:txBody>
      </p:sp>
    </p:spTree>
    <p:extLst>
      <p:ext uri="{BB962C8B-B14F-4D97-AF65-F5344CB8AC3E}">
        <p14:creationId xmlns:p14="http://schemas.microsoft.com/office/powerpoint/2010/main" val="3444493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45E27-86DA-4461-B14E-901257845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Loading words into a dictionary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E18D3-6BE5-4289-80D1-A1F0BBB77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667000"/>
            <a:ext cx="10972800" cy="38862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Create an empty dictionary</a:t>
            </a:r>
          </a:p>
          <a:p>
            <a:r>
              <a:rPr lang="en-US" dirty="0"/>
              <a:t>Open the file called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filename</a:t>
            </a:r>
          </a:p>
          <a:p>
            <a:r>
              <a:rPr lang="en-US" dirty="0"/>
              <a:t>Loop over all the lines in the file</a:t>
            </a:r>
          </a:p>
          <a:p>
            <a:pPr lvl="1"/>
            <a:r>
              <a:rPr lang="en-US" dirty="0"/>
              <a:t>Put each one into the dictionary, with a value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  <a:p>
            <a:pPr lvl="1"/>
            <a:r>
              <a:rPr lang="en-US" dirty="0"/>
              <a:t>Be sure to clean off the last character of the word (or use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strip()</a:t>
            </a:r>
            <a:r>
              <a:rPr lang="en-US" dirty="0"/>
              <a:t> method to remove whitespace)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Return the dictionary</a:t>
            </a:r>
          </a:p>
          <a:p>
            <a:endParaRPr lang="en-US" dirty="0"/>
          </a:p>
          <a:p>
            <a:r>
              <a:rPr lang="en-US" dirty="0"/>
              <a:t>Note: This function only works with a file that contains a single word on each line</a:t>
            </a:r>
          </a:p>
          <a:p>
            <a:r>
              <a:rPr lang="en-US" dirty="0"/>
              <a:t>The value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/>
              <a:t> is unimportant, we just want to know whether each word is in the dictionary, and looking up values in a dictionary is faster than a list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07C07DD-ADEA-4277-8550-1CEB2208CE7A}"/>
              </a:ext>
            </a:extLst>
          </p:cNvPr>
          <p:cNvSpPr/>
          <p:nvPr/>
        </p:nvSpPr>
        <p:spPr>
          <a:xfrm>
            <a:off x="609600" y="1828800"/>
            <a:ext cx="10972799" cy="76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loadWords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(filename):</a:t>
            </a:r>
            <a:endParaRPr lang="en-US" sz="28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491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9479C-692A-4C9A-9E45-A09CBA3EA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Automated brute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59ACE-64C9-4B28-9B3B-6FF94F44F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Now that we can load the dictionary, we can make an automated brute force function: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Load the dictionary</a:t>
            </a:r>
          </a:p>
          <a:p>
            <a:r>
              <a:rPr lang="en-US" dirty="0"/>
              <a:t>Create a variable for the highest number of words found in a decrypted phrase</a:t>
            </a:r>
          </a:p>
          <a:p>
            <a:r>
              <a:rPr lang="en-US" dirty="0"/>
              <a:t>Create a variable for the best decrypted phrase</a:t>
            </a:r>
          </a:p>
          <a:p>
            <a:r>
              <a:rPr lang="en-US" dirty="0"/>
              <a:t>Loop over possible rail lengths:</a:t>
            </a:r>
          </a:p>
          <a:p>
            <a:pPr lvl="1"/>
            <a:r>
              <a:rPr lang="en-US" dirty="0"/>
              <a:t>Decrypt with the given length</a:t>
            </a:r>
          </a:p>
          <a:p>
            <a:pPr lvl="1"/>
            <a:r>
              <a:rPr lang="en-US" dirty="0"/>
              <a:t>Loop over the words in the decrypted list and count how many are in the dictionary</a:t>
            </a:r>
          </a:p>
          <a:p>
            <a:pPr lvl="1"/>
            <a:r>
              <a:rPr lang="en-US" dirty="0"/>
              <a:t>If there are more in the dictionary than the highest</a:t>
            </a:r>
          </a:p>
          <a:p>
            <a:pPr lvl="2"/>
            <a:r>
              <a:rPr lang="en-US" dirty="0"/>
              <a:t>Update the highest count and the best decrypted phrase</a:t>
            </a:r>
          </a:p>
          <a:p>
            <a:r>
              <a:rPr lang="en-US" dirty="0"/>
              <a:t>Return the best decrypted phrase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524C8FC-C31B-474F-9A9D-31A7DE22613B}"/>
              </a:ext>
            </a:extLst>
          </p:cNvPr>
          <p:cNvSpPr/>
          <p:nvPr/>
        </p:nvSpPr>
        <p:spPr>
          <a:xfrm>
            <a:off x="609600" y="2514600"/>
            <a:ext cx="10972799" cy="76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railAutomated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(ciphertext):</a:t>
            </a:r>
            <a:endParaRPr lang="en-US" sz="28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348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8C855-118D-4F9D-AAE4-E17550EB3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few 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F8424-7B52-45A7-AE48-032BC0418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automated approach only works because the encrypted phrase has spaces in it</a:t>
            </a:r>
          </a:p>
          <a:p>
            <a:r>
              <a:rPr lang="en-US" dirty="0"/>
              <a:t>It's not difficult to improve this approach to work even if there are no spaces in the message</a:t>
            </a:r>
          </a:p>
          <a:p>
            <a:pPr lvl="1"/>
            <a:r>
              <a:rPr lang="en-US" dirty="0"/>
              <a:t>But the code is much uglier</a:t>
            </a:r>
          </a:p>
          <a:p>
            <a:r>
              <a:rPr lang="en-US" dirty="0"/>
              <a:t>The small number of possible rails (which is what makes the key) makes it easy to brute force a rail fence cipher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385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Work day</a:t>
            </a:r>
          </a:p>
          <a:p>
            <a:r>
              <a:rPr lang="en-US" dirty="0"/>
              <a:t>Before that:</a:t>
            </a:r>
          </a:p>
          <a:p>
            <a:pPr lvl="1"/>
            <a:r>
              <a:rPr lang="en-US" dirty="0"/>
              <a:t>Function variables</a:t>
            </a:r>
          </a:p>
          <a:p>
            <a:pPr lvl="1"/>
            <a:r>
              <a:rPr lang="en-US" dirty="0"/>
              <a:t>Passing functions to other functions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Cryptanalysis of Substitution Ciphers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2058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Simple monoalphabetic substitution cipher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map to a random permutation of letters</a:t>
            </a:r>
          </a:p>
          <a:p>
            <a:r>
              <a:rPr lang="en-US" dirty="0"/>
              <a:t>For example: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E("MATH IS GREAT") = "UIYP TQ ABZIY"</a:t>
            </a:r>
          </a:p>
          <a:p>
            <a:r>
              <a:rPr lang="en-US" dirty="0"/>
              <a:t>26! possible permutations</a:t>
            </a:r>
          </a:p>
          <a:p>
            <a:r>
              <a:rPr lang="en-US" dirty="0"/>
              <a:t>Hard to check every one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371605" y="3048000"/>
          <a:ext cx="9448790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363415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</a:tblGrid>
              <a:tr h="7239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Q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Q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8821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on cryptanalysis</a:t>
            </a:r>
          </a:p>
          <a:p>
            <a:r>
              <a:rPr lang="en-US" dirty="0"/>
              <a:t>Doing frequency analysis in Python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8.4 for Wednesday</a:t>
            </a:r>
            <a:endParaRPr lang="en-US" b="1" dirty="0"/>
          </a:p>
          <a:p>
            <a:r>
              <a:rPr lang="en-US" b="1" dirty="0"/>
              <a:t>Work on Assignment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87D0D-AF4F-48DD-B194-33FD4A908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7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27011-B618-4FA7-B5E5-1FC3B2869B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60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Cryptanalysis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16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Cryptography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"Secret writing"</a:t>
            </a:r>
          </a:p>
          <a:p>
            <a:r>
              <a:rPr lang="en-US" dirty="0"/>
              <a:t>The art of encoding a message so that its meaning is hidden</a:t>
            </a:r>
          </a:p>
          <a:p>
            <a:r>
              <a:rPr lang="en-US" b="1" dirty="0"/>
              <a:t>Cryptanalysis</a:t>
            </a:r>
            <a:r>
              <a:rPr lang="en-US" dirty="0"/>
              <a:t> is breaking those codes</a:t>
            </a:r>
          </a:p>
          <a:p>
            <a:r>
              <a:rPr lang="en-US" dirty="0"/>
              <a:t>Now that our Python skills are stronger, we can try to do some cryptanalysis</a:t>
            </a:r>
          </a:p>
        </p:txBody>
      </p:sp>
    </p:spTree>
    <p:extLst>
      <p:ext uri="{BB962C8B-B14F-4D97-AF65-F5344CB8AC3E}">
        <p14:creationId xmlns:p14="http://schemas.microsoft.com/office/powerpoint/2010/main" val="1941431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Encryption and decryption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Encryption</a:t>
            </a:r>
            <a:r>
              <a:rPr lang="en-US" dirty="0"/>
              <a:t> is the process of taking a message and encoding it</a:t>
            </a:r>
          </a:p>
          <a:p>
            <a:r>
              <a:rPr lang="en-US" b="1" dirty="0"/>
              <a:t>Decryption</a:t>
            </a:r>
            <a:r>
              <a:rPr lang="en-US" dirty="0"/>
              <a:t> is the process of decoding the code back into a message</a:t>
            </a:r>
          </a:p>
          <a:p>
            <a:r>
              <a:rPr lang="en-US" dirty="0"/>
              <a:t>A </a:t>
            </a:r>
            <a:r>
              <a:rPr lang="en-US" b="1" dirty="0"/>
              <a:t>plaintext</a:t>
            </a:r>
            <a:r>
              <a:rPr lang="en-US" dirty="0"/>
              <a:t> is a message before encryption</a:t>
            </a:r>
          </a:p>
          <a:p>
            <a:r>
              <a:rPr lang="en-US" dirty="0"/>
              <a:t>A </a:t>
            </a:r>
            <a:r>
              <a:rPr lang="en-US" b="1" dirty="0" err="1"/>
              <a:t>ciphertext</a:t>
            </a:r>
            <a:r>
              <a:rPr lang="en-US" dirty="0"/>
              <a:t> is the message in encrypted form</a:t>
            </a:r>
          </a:p>
          <a:p>
            <a:r>
              <a:rPr lang="en-US" dirty="0"/>
              <a:t>A </a:t>
            </a:r>
            <a:r>
              <a:rPr lang="en-US" b="1" dirty="0"/>
              <a:t>key</a:t>
            </a:r>
            <a:r>
              <a:rPr lang="en-US" dirty="0"/>
              <a:t> is an extra piece of information used in the encryption process</a:t>
            </a:r>
          </a:p>
        </p:txBody>
      </p:sp>
    </p:spTree>
    <p:extLst>
      <p:ext uri="{BB962C8B-B14F-4D97-AF65-F5344CB8AC3E}">
        <p14:creationId xmlns:p14="http://schemas.microsoft.com/office/powerpoint/2010/main" val="1376698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Transposition cipher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 transposition cipher, the letters are reordered but their values are not changed</a:t>
            </a:r>
          </a:p>
          <a:p>
            <a:r>
              <a:rPr lang="en-US" dirty="0"/>
              <a:t>Any transposition cipher is a permutation function of some kind</a:t>
            </a:r>
          </a:p>
        </p:txBody>
      </p:sp>
    </p:spTree>
    <p:extLst>
      <p:ext uri="{BB962C8B-B14F-4D97-AF65-F5344CB8AC3E}">
        <p14:creationId xmlns:p14="http://schemas.microsoft.com/office/powerpoint/2010/main" val="276875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Rail Fence Cipher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85420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In the rail fence cipher, a message is written vertically along a fixed number of "rails," wrapping back to the top when the bottom is reached</a:t>
            </a:r>
          </a:p>
          <a:p>
            <a:r>
              <a:rPr lang="en-US" dirty="0"/>
              <a:t>To finish the encryption, the message is stored horizontally</a:t>
            </a:r>
          </a:p>
          <a:p>
            <a:r>
              <a:rPr lang="en-US" dirty="0"/>
              <a:t>This is also known as a </a:t>
            </a:r>
            <a:r>
              <a:rPr lang="en-US" b="1" dirty="0"/>
              <a:t>columnar transposition</a:t>
            </a:r>
          </a:p>
          <a:p>
            <a:r>
              <a:rPr lang="en-US" dirty="0"/>
              <a:t>Encryption of "WE ARE DISCOVERED, FLEE AT ONCE" with three rails: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 err="1"/>
              <a:t>Ciphertext</a:t>
            </a:r>
            <a:r>
              <a:rPr lang="en-US" b="1" dirty="0"/>
              <a:t>: </a:t>
            </a:r>
            <a:r>
              <a:rPr lang="en-US" dirty="0"/>
              <a:t>WRIORFEOEEESVELANXADCEDETCJ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905001" y="3962400"/>
          <a:ext cx="8381997" cy="137160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931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1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1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1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13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1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13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13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313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J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8347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Custom 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1F497D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7422</TotalTime>
  <Words>1224</Words>
  <Application>Microsoft Office PowerPoint</Application>
  <PresentationFormat>Widescreen</PresentationFormat>
  <Paragraphs>257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</vt:lpstr>
      <vt:lpstr>Calibri</vt:lpstr>
      <vt:lpstr>Cambria Math</vt:lpstr>
      <vt:lpstr>Corbel</vt:lpstr>
      <vt:lpstr>Courier New</vt:lpstr>
      <vt:lpstr>Wingdings</vt:lpstr>
      <vt:lpstr>Wingdings 2</vt:lpstr>
      <vt:lpstr>Wingdings 3</vt:lpstr>
      <vt:lpstr>Module</vt:lpstr>
      <vt:lpstr>COMP 1800</vt:lpstr>
      <vt:lpstr>Last time</vt:lpstr>
      <vt:lpstr>Questions?</vt:lpstr>
      <vt:lpstr>Assignment 7</vt:lpstr>
      <vt:lpstr>Cryptanalysis</vt:lpstr>
      <vt:lpstr>Cryptography</vt:lpstr>
      <vt:lpstr>Encryption and decryption</vt:lpstr>
      <vt:lpstr>Transposition cipher</vt:lpstr>
      <vt:lpstr>Example: Rail Fence Cipher</vt:lpstr>
      <vt:lpstr>Rail fence encryption</vt:lpstr>
      <vt:lpstr>Rail fence algorithm</vt:lpstr>
      <vt:lpstr>Python to make rail fence encryption easier</vt:lpstr>
      <vt:lpstr>Rail fence decryption</vt:lpstr>
      <vt:lpstr>Rail fence decryption</vt:lpstr>
      <vt:lpstr>Brute force cryptanalysis</vt:lpstr>
      <vt:lpstr>Automated brute force</vt:lpstr>
      <vt:lpstr>Loading words into a dictionary</vt:lpstr>
      <vt:lpstr>Automated brute force</vt:lpstr>
      <vt:lpstr>A few observations</vt:lpstr>
      <vt:lpstr>Cryptanalysis of Substitution Ciphers</vt:lpstr>
      <vt:lpstr>Simple monoalphabetic substitution cipher</vt:lpstr>
      <vt:lpstr>Upcoming</vt:lpstr>
      <vt:lpstr>Next time…</vt:lpstr>
      <vt:lpstr>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177</dc:title>
  <dc:creator>Barry Wittman</dc:creator>
  <cp:lastModifiedBy>Wittman, Barry</cp:lastModifiedBy>
  <cp:revision>602</cp:revision>
  <dcterms:created xsi:type="dcterms:W3CDTF">2009-01-11T21:03:04Z</dcterms:created>
  <dcterms:modified xsi:type="dcterms:W3CDTF">2023-10-16T19:56:59Z</dcterms:modified>
</cp:coreProperties>
</file>